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64" r:id="rId4"/>
    <p:sldId id="257" r:id="rId5"/>
    <p:sldId id="294" r:id="rId6"/>
    <p:sldId id="274" r:id="rId7"/>
    <p:sldId id="259" r:id="rId8"/>
    <p:sldId id="260" r:id="rId9"/>
    <p:sldId id="261" r:id="rId10"/>
    <p:sldId id="262" r:id="rId11"/>
    <p:sldId id="263" r:id="rId12"/>
    <p:sldId id="265" r:id="rId13"/>
    <p:sldId id="268" r:id="rId14"/>
    <p:sldId id="269" r:id="rId15"/>
    <p:sldId id="283" r:id="rId16"/>
    <p:sldId id="267" r:id="rId17"/>
    <p:sldId id="266" r:id="rId18"/>
    <p:sldId id="271" r:id="rId19"/>
    <p:sldId id="270" r:id="rId20"/>
    <p:sldId id="272" r:id="rId21"/>
    <p:sldId id="278" r:id="rId22"/>
    <p:sldId id="273" r:id="rId23"/>
    <p:sldId id="276" r:id="rId24"/>
    <p:sldId id="277" r:id="rId25"/>
    <p:sldId id="280" r:id="rId26"/>
    <p:sldId id="282" r:id="rId27"/>
    <p:sldId id="295" r:id="rId28"/>
    <p:sldId id="286" r:id="rId29"/>
    <p:sldId id="287" r:id="rId30"/>
    <p:sldId id="288" r:id="rId31"/>
    <p:sldId id="292" r:id="rId32"/>
    <p:sldId id="284" r:id="rId33"/>
    <p:sldId id="289" r:id="rId34"/>
    <p:sldId id="28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631A3-D210-4FC0-8273-25B7299AF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CB9529-3FED-41CB-A2C4-19C6E54E7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EABF9-25F8-495B-9B1B-F6F60A87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3F5A84-EE2B-4E15-B474-85F7952E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C913CB-ED11-4490-9D2D-DD31322F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21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CF3D5-9DCF-472F-B85A-A540DBCF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0E07C8-D598-45F8-A6FB-DDF91F23A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2778A-DBB4-4564-8EE5-C814A6CF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60E30A-600D-4B43-AA21-F9CFC98A6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701A6-DFD5-4763-9C70-183D662C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71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B98427-2333-434F-8A82-ABEC0C4B2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75B3DF-4C72-4862-AD68-2FBC789DC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A37D49-5E18-479F-AD26-058F39E4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6978E1-2687-4088-B024-CB0BA2CF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1782DC-DFD2-4B29-B13E-AEC91C1F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0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2A369-2A84-4A54-9292-12B9C0A8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8642D-BCF6-44AF-B0A1-169350E83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0C399E-B668-4924-9B8E-5ED0DE71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547F2F-CFD8-49BB-9D27-9113D19A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9D349-B17C-4652-A6AB-ECB569D60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64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22849-D062-4932-9D66-F7EB3D21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2FEC00-A199-4598-B580-8CA37BDE7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06D876-A5BD-4E11-B6E3-053CB9D2A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066F79-657E-4EC9-BEE4-299F61F7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009929-E085-4095-A6C1-A295D209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24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7BF79-8C3E-4953-935E-7B00A5F2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9EFF0-F277-4233-AA9A-BE82A6F8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1F558A-E823-4E6A-A51C-DE709F423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F4F7A7-2E03-4DB2-9107-FBA717451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CE4E78-D49C-4AA2-9DCA-7F52D8F6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3DCBDB-EB8C-40E8-8DAD-886BF378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25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628F1-8AAD-47FB-92E9-E38E7B92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2FB5C0-2EA1-4EA9-894E-A10D109C1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9D6B58-14DC-4715-8999-94EAE987C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F484E6-2A8B-4506-A957-729EB2555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FD2B2C-3660-4EC9-A1BB-FBD86FDDE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D14561-A537-4AFC-9EA5-11720752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DF639D-F2AA-468B-8027-4B4E824A9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D4B946-FA6F-4B0D-8E98-5A1EE622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0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6420C-6125-4224-B11D-B4F92569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E63343-FA2D-473C-8C17-6B239134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248451-7F4E-4623-9B47-567234F2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24CCD4-2A9C-48FD-BD24-EE667D4B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2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880B2B-5A5A-4BAC-B816-9EA63F070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6C732A-23B1-4FDE-8BBD-D8FC9CBC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7EDE66-354F-47D1-B03F-BF6BA33D7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98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42E9D-7145-4A6E-967D-438674A7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F197F-5D00-4BEE-9C5E-109C7C976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0F881D-65DD-40C9-9993-9DBC8652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5EFF2E-5329-4EDA-A417-AE8E08AC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F7864-ECAC-415B-AA4D-3CD9EB43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FB444F-6F38-45C9-A33B-A61D5602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726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6D297-04B1-4024-8178-C4C274AF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4F306E-28DC-48DB-9A40-163BA8E62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E3B2DE-62D8-4424-B3BA-CD63BBEDB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F3C930-EEF3-46F9-BD03-6210AC85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3EFF9E-1279-4D6D-959A-40C9BF0E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5F67F1-4B0F-41E1-A161-1ABC9A5B5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3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6A747E-C5BE-4326-A760-0528DF1E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A324F1-D396-43D0-A1BA-26BC89A9C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BB855C-1CBF-40F1-9455-E70124D0E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F1AA4-D452-4B17-8575-DC60E735BDB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87BE7F-2E7E-4CF2-8458-F26FE2621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AE27FE-1727-4087-BB24-42EF5D599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9DA7C-B8BF-4FE2-A7E8-A734A2E70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85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isrc-cas/arkcompiler-material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33971901" TargetMode="External"/><Relationship Id="rId7" Type="http://schemas.openxmlformats.org/officeDocument/2006/relationships/hyperlink" Target="https://zhuanlan.zhihu.com/p/163585200" TargetMode="External"/><Relationship Id="rId2" Type="http://schemas.openxmlformats.org/officeDocument/2006/relationships/hyperlink" Target="https://zhuanlan.zhihu.com/p/1009851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141985648" TargetMode="External"/><Relationship Id="rId5" Type="http://schemas.openxmlformats.org/officeDocument/2006/relationships/hyperlink" Target="https://zhuanlan.zhihu.com/p/139890748" TargetMode="External"/><Relationship Id="rId4" Type="http://schemas.openxmlformats.org/officeDocument/2006/relationships/hyperlink" Target="https://zhuanlan.zhihu.com/p/13688254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android.com/devices/tech/dalvik/jit-compile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people/wang-peng-cheng-63-3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7FDA9-1831-4591-9536-48EFFC161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方舟编译器与</a:t>
            </a:r>
            <a:r>
              <a:rPr lang="en-US" altLang="zh-CN" dirty="0">
                <a:effectLst/>
              </a:rPr>
              <a:t>Android Runtime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41D5E4-FD08-42DF-A1DA-DEEACC43C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6340"/>
            <a:ext cx="9144000" cy="1655762"/>
          </a:xfrm>
        </p:spPr>
        <p:txBody>
          <a:bodyPr/>
          <a:lstStyle/>
          <a:p>
            <a:r>
              <a:rPr lang="zh-CN" altLang="en-US" dirty="0"/>
              <a:t>中科院软件所</a:t>
            </a:r>
            <a:r>
              <a:rPr lang="en-US" altLang="zh-CN" dirty="0"/>
              <a:t>PLCT</a:t>
            </a:r>
            <a:r>
              <a:rPr lang="zh-CN" altLang="en-US" dirty="0"/>
              <a:t>实验室  史宁宁</a:t>
            </a:r>
            <a:endParaRPr lang="en-US" altLang="zh-CN" dirty="0"/>
          </a:p>
          <a:p>
            <a:r>
              <a:rPr lang="en-US" altLang="zh-CN" dirty="0"/>
              <a:t>2020-12-04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0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98292-9E8D-429F-AE95-C10E0804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开源社区孵化器版本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15FB0E-BB53-4B90-AE4C-C0AFD9888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65178" cy="17383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84DCE5-F0BF-4401-BE88-A973CF810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24" y="1690688"/>
            <a:ext cx="5015130" cy="1738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F93748-763A-40A4-B847-909A31C2E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5" y="3879419"/>
            <a:ext cx="4892873" cy="17383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3FB5E0-3B93-46D6-A4F4-6023E6C9C428}"/>
              </a:ext>
            </a:extLst>
          </p:cNvPr>
          <p:cNvSpPr txBox="1"/>
          <p:nvPr/>
        </p:nvSpPr>
        <p:spPr>
          <a:xfrm>
            <a:off x="7560296" y="6062369"/>
            <a:ext cx="449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https://gitee.com/openarkcompiler-incubator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59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98292-9E8D-429F-AE95-C10E0804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开源社区孵化器版本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74FED1-BDA0-407F-8C75-C9550F3D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392" y="104775"/>
            <a:ext cx="4991100" cy="67532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5B7CDE-7313-4650-9409-6FE7974755A3}"/>
              </a:ext>
            </a:extLst>
          </p:cNvPr>
          <p:cNvSpPr txBox="1"/>
          <p:nvPr/>
        </p:nvSpPr>
        <p:spPr>
          <a:xfrm>
            <a:off x="1027522" y="1866507"/>
            <a:ext cx="5410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Maple Engine</a:t>
            </a:r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语言前端支持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RISC-V</a:t>
            </a:r>
            <a:r>
              <a:rPr lang="zh-CN" altLang="en-US" dirty="0"/>
              <a:t>后端支持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41429F-2740-40F5-93FE-598BA1C7B005}"/>
              </a:ext>
            </a:extLst>
          </p:cNvPr>
          <p:cNvSpPr txBox="1"/>
          <p:nvPr/>
        </p:nvSpPr>
        <p:spPr>
          <a:xfrm>
            <a:off x="1027522" y="6104689"/>
            <a:ext cx="529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图源：源自方舟编译器官方公众号“开源方舟编译器”</a:t>
            </a:r>
          </a:p>
        </p:txBody>
      </p:sp>
    </p:spTree>
    <p:extLst>
      <p:ext uri="{BB962C8B-B14F-4D97-AF65-F5344CB8AC3E}">
        <p14:creationId xmlns:p14="http://schemas.microsoft.com/office/powerpoint/2010/main" val="2484142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176A9-8692-4752-9C79-5EBF8268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468" y="283494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PLCT</a:t>
            </a:r>
            <a:r>
              <a:rPr lang="zh-CN" altLang="en-US" dirty="0"/>
              <a:t>实验室在方舟编译器社区的贡献（</a:t>
            </a:r>
            <a:r>
              <a:rPr lang="en-US" altLang="zh-CN" dirty="0"/>
              <a:t>2020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1726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C8C49-FB1F-44BD-911B-351662FD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方舟编译器代码贡献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62CC90-CE70-41D1-AF99-7EB45E7C3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33" y="1787420"/>
            <a:ext cx="11116159" cy="3585858"/>
          </a:xfr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4C9264E7-FC29-40FC-BFB2-23DC78075607}"/>
              </a:ext>
            </a:extLst>
          </p:cNvPr>
          <p:cNvSpPr/>
          <p:nvPr/>
        </p:nvSpPr>
        <p:spPr>
          <a:xfrm>
            <a:off x="5143086" y="4578523"/>
            <a:ext cx="1593130" cy="785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30F49C-EC63-46E5-99EC-A0F675FC8ADD}"/>
              </a:ext>
            </a:extLst>
          </p:cNvPr>
          <p:cNvSpPr txBox="1"/>
          <p:nvPr/>
        </p:nvSpPr>
        <p:spPr>
          <a:xfrm>
            <a:off x="766732" y="6104690"/>
            <a:ext cx="1111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 https://gitee.com/openarkcompiler/OpenArkCompiler/contributors?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41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8F597-570B-44ED-9C94-628910F7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方舟编译器图书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923030-D6E9-4203-AA58-05523EDB5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1764930"/>
            <a:ext cx="11958084" cy="4400201"/>
          </a:xfrm>
        </p:spPr>
      </p:pic>
    </p:spTree>
    <p:extLst>
      <p:ext uri="{BB962C8B-B14F-4D97-AF65-F5344CB8AC3E}">
        <p14:creationId xmlns:p14="http://schemas.microsoft.com/office/powerpoint/2010/main" val="345598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AA5B5-EA0B-4BF4-A897-CB097FFF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方舟编译器邮件列表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C0321A-EB84-4CB1-A229-AC018042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0" y="1690688"/>
            <a:ext cx="8905930" cy="45723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039C81-FC2F-44A9-8061-549CD2B3FD32}"/>
              </a:ext>
            </a:extLst>
          </p:cNvPr>
          <p:cNvSpPr txBox="1"/>
          <p:nvPr/>
        </p:nvSpPr>
        <p:spPr>
          <a:xfrm>
            <a:off x="9709608" y="4892511"/>
            <a:ext cx="2262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https://gitee.com/openarkcompiler/OpenArkCompiler/issues/I1EWAX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113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49FB1-A5BA-48A6-9B81-9C836A44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方舟编译器周报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017232-A499-464E-8188-DB757ABC21FD}"/>
              </a:ext>
            </a:extLst>
          </p:cNvPr>
          <p:cNvSpPr txBox="1"/>
          <p:nvPr/>
        </p:nvSpPr>
        <p:spPr>
          <a:xfrm>
            <a:off x="6815578" y="1417311"/>
            <a:ext cx="53764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截止目前为止，方舟编译器周报已经发布了</a:t>
            </a:r>
            <a:r>
              <a:rPr lang="en-US" altLang="zh-CN" dirty="0"/>
              <a:t>39</a:t>
            </a:r>
            <a:r>
              <a:rPr lang="zh-CN" altLang="en-US" dirty="0"/>
              <a:t>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在知乎、</a:t>
            </a:r>
            <a:r>
              <a:rPr lang="en-US" altLang="zh-CN" dirty="0" err="1"/>
              <a:t>Bilibili</a:t>
            </a:r>
            <a:r>
              <a:rPr lang="zh-CN" altLang="en-US" dirty="0"/>
              <a:t>、</a:t>
            </a:r>
            <a:r>
              <a:rPr lang="en-US" altLang="zh-CN" dirty="0" err="1"/>
              <a:t>github</a:t>
            </a:r>
            <a:r>
              <a:rPr lang="zh-CN" altLang="en-US" dirty="0"/>
              <a:t>和邮件列表这</a:t>
            </a:r>
            <a:r>
              <a:rPr lang="en-US" altLang="zh-CN" dirty="0"/>
              <a:t>4</a:t>
            </a:r>
            <a:r>
              <a:rPr lang="zh-CN" altLang="en-US" dirty="0"/>
              <a:t>个渠道进行发布。每周日晚上更新本周方舟编译器社区的动态。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Repo: </a:t>
            </a:r>
            <a:r>
              <a:rPr lang="en-US" altLang="zh-CN" dirty="0">
                <a:hlinkClick r:id="rId2"/>
              </a:rPr>
              <a:t>https://github.com/isrc-cas/arkcompiler-materials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知乎：</a:t>
            </a:r>
            <a:r>
              <a:rPr lang="en-US" altLang="zh-CN" dirty="0"/>
              <a:t>https://zhuanlan.zhihu.com/openarkcompiler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Bilibili</a:t>
            </a:r>
            <a:r>
              <a:rPr lang="zh-CN" altLang="en-US" dirty="0"/>
              <a:t>：</a:t>
            </a:r>
            <a:r>
              <a:rPr lang="en-US" altLang="zh-CN" dirty="0"/>
              <a:t>https://www.bilibili.com/read/readlist/rl199373</a:t>
            </a:r>
          </a:p>
          <a:p>
            <a:r>
              <a:rPr lang="en-US" altLang="zh-CN" dirty="0"/>
              <a:t> </a:t>
            </a:r>
          </a:p>
          <a:p>
            <a:r>
              <a:rPr lang="zh-CN" altLang="en-US" dirty="0"/>
              <a:t>邮件列表及其订阅方式：</a:t>
            </a:r>
            <a:r>
              <a:rPr lang="en-US" altLang="zh-CN" dirty="0"/>
              <a:t>https://gitee.com/openarkcompiler/OpenArkCompiler/issues/I1EWAX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F29C6C-F7E8-41D0-98AC-2832157C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47" y="1536454"/>
            <a:ext cx="6462496" cy="484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7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EDAC5-7703-42BE-8B07-26E067E9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方舟编译器技术分析短视频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69AA69-3925-4DB8-AC4D-BE1EEA214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466"/>
            <a:ext cx="6242262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407DC-14C7-42EB-AA75-4DFE0736EBBB}"/>
              </a:ext>
            </a:extLst>
          </p:cNvPr>
          <p:cNvSpPr txBox="1"/>
          <p:nvPr/>
        </p:nvSpPr>
        <p:spPr>
          <a:xfrm>
            <a:off x="7692272" y="1910466"/>
            <a:ext cx="4326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Bilibili</a:t>
            </a:r>
            <a:r>
              <a:rPr lang="zh-CN" altLang="en-US" dirty="0"/>
              <a:t>：小乖他爹</a:t>
            </a:r>
            <a:r>
              <a:rPr lang="en-US" altLang="zh-CN" dirty="0"/>
              <a:t>-</a:t>
            </a:r>
            <a:r>
              <a:rPr lang="zh-CN" altLang="en-US" dirty="0"/>
              <a:t>知乎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63E907-EFEA-455F-ABA5-5D1CE60B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272" y="2833796"/>
            <a:ext cx="4037576" cy="11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05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34850-B4F6-46AC-9C58-C649A868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社区会议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DEDE84-A8E1-4C7F-9F49-F1905196A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60" y="1797345"/>
            <a:ext cx="5801784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7B5993-14DD-4823-8C5F-D4AAD27AEC4A}"/>
              </a:ext>
            </a:extLst>
          </p:cNvPr>
          <p:cNvSpPr txBox="1"/>
          <p:nvPr/>
        </p:nvSpPr>
        <p:spPr>
          <a:xfrm>
            <a:off x="7795967" y="1894788"/>
            <a:ext cx="4119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日杭州参加方舟编译器线下会议，做了名为</a:t>
            </a:r>
            <a:r>
              <a:rPr lang="en-US" altLang="zh-CN" dirty="0"/>
              <a:t>《PLCT</a:t>
            </a:r>
            <a:r>
              <a:rPr lang="zh-CN" altLang="en-US" dirty="0"/>
              <a:t>垫脚石计划：为方舟编译器社区添砖加瓦</a:t>
            </a:r>
            <a:r>
              <a:rPr lang="en-US" altLang="zh-CN" dirty="0"/>
              <a:t>》</a:t>
            </a:r>
            <a:r>
              <a:rPr lang="zh-CN" altLang="en-US" dirty="0"/>
              <a:t>的分享。</a:t>
            </a:r>
          </a:p>
        </p:txBody>
      </p:sp>
    </p:spTree>
    <p:extLst>
      <p:ext uri="{BB962C8B-B14F-4D97-AF65-F5344CB8AC3E}">
        <p14:creationId xmlns:p14="http://schemas.microsoft.com/office/powerpoint/2010/main" val="293069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B9687-310F-48AB-A1A1-FEA9B6020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社区会议会议纪要</a:t>
            </a:r>
            <a:r>
              <a:rPr lang="en-US" altLang="zh-CN" dirty="0"/>
              <a:t>-</a:t>
            </a:r>
            <a:r>
              <a:rPr lang="zh-CN" altLang="en-US" dirty="0"/>
              <a:t>个人版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B855E-BE1A-4231-B3EC-3AB112470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[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方舟动态</a:t>
            </a:r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]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方舟编译器技术沙龙（杭州）见闻</a:t>
            </a:r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  <a:hlinkClick r:id="rId3"/>
              </a:rPr>
              <a:t>[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3"/>
              </a:rPr>
              <a:t>快讯</a:t>
            </a:r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  <a:hlinkClick r:id="rId3"/>
              </a:rPr>
              <a:t>]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3"/>
              </a:rPr>
              <a:t>方舟编译器</a:t>
            </a:r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  <a:hlinkClick r:id="rId3"/>
              </a:rPr>
              <a:t>2020-04-21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3"/>
              </a:rPr>
              <a:t>前端会议纪要（个人版）</a:t>
            </a:r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4"/>
              </a:rPr>
              <a:t>方舟编译器</a:t>
            </a:r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  <a:hlinkClick r:id="rId4"/>
              </a:rPr>
              <a:t>2020-04-28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4"/>
              </a:rPr>
              <a:t>会议纪要（个人版）</a:t>
            </a:r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5"/>
              </a:rPr>
              <a:t>方舟编译器</a:t>
            </a:r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  <a:hlinkClick r:id="rId5"/>
              </a:rPr>
              <a:t>2020-05-12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5"/>
              </a:rPr>
              <a:t>会议纪要（个人版）</a:t>
            </a:r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6"/>
              </a:rPr>
              <a:t>方舟编译器</a:t>
            </a:r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  <a:hlinkClick r:id="rId6"/>
              </a:rPr>
              <a:t>2020-05-19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6"/>
              </a:rPr>
              <a:t>会议纪要（个人版）</a:t>
            </a:r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7"/>
              </a:rPr>
              <a:t>方舟编译器</a:t>
            </a:r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  <a:hlinkClick r:id="rId7"/>
              </a:rPr>
              <a:t>2020-07-25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7"/>
              </a:rPr>
              <a:t>会议（</a:t>
            </a:r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  <a:hlinkClick r:id="rId7"/>
              </a:rPr>
              <a:t>maple engine &amp;&amp; runtime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  <a:hlinkClick r:id="rId7"/>
              </a:rPr>
              <a:t>）纪要（个人版）</a:t>
            </a:r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57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D6201-DA57-47D4-A688-AD34E062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79C61-F32E-4C56-B0FD-54382E30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方舟编译器社区发展现状</a:t>
            </a:r>
            <a:endParaRPr lang="en-US" altLang="zh-CN" dirty="0"/>
          </a:p>
          <a:p>
            <a:r>
              <a:rPr lang="en-US" altLang="zh-CN" dirty="0"/>
              <a:t>PLCT</a:t>
            </a:r>
            <a:r>
              <a:rPr lang="zh-CN" altLang="en-US" dirty="0"/>
              <a:t>实验室在方舟编译器社区的贡献（</a:t>
            </a:r>
            <a:r>
              <a:rPr lang="en-US" altLang="zh-CN" dirty="0"/>
              <a:t>2020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方舟编译器社区存在的问题</a:t>
            </a:r>
            <a:endParaRPr lang="en-US" altLang="zh-CN" dirty="0"/>
          </a:p>
          <a:p>
            <a:r>
              <a:rPr lang="zh-CN" altLang="en-US" dirty="0"/>
              <a:t>方舟编译器与</a:t>
            </a:r>
            <a:r>
              <a:rPr lang="en-US" altLang="zh-CN" dirty="0"/>
              <a:t>Android Runtime</a:t>
            </a:r>
          </a:p>
          <a:p>
            <a:r>
              <a:rPr lang="zh-CN" altLang="en-US" dirty="0"/>
              <a:t>未来工作方向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31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D115F-938C-41D2-BE5C-F5A501220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8132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方舟编译器社区存在的问题</a:t>
            </a:r>
          </a:p>
        </p:txBody>
      </p:sp>
    </p:spTree>
    <p:extLst>
      <p:ext uri="{BB962C8B-B14F-4D97-AF65-F5344CB8AC3E}">
        <p14:creationId xmlns:p14="http://schemas.microsoft.com/office/powerpoint/2010/main" val="1736336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AFCC8-821C-4B46-A383-A08D1B80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主库运行时开源问题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984E95-5B2E-4655-AC34-C43BC5C6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96" y="1669199"/>
            <a:ext cx="6075779" cy="48236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1C10F9-2AF9-46A3-A09C-629CE7479658}"/>
              </a:ext>
            </a:extLst>
          </p:cNvPr>
          <p:cNvSpPr txBox="1"/>
          <p:nvPr/>
        </p:nvSpPr>
        <p:spPr>
          <a:xfrm>
            <a:off x="9294829" y="4738549"/>
            <a:ext cx="2648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https://gitee.com/openarkcompiler/OpenArkCompiler/commit/89612b8bb162a79707b2ebbf85041135f5b8af67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189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E7C8A-4F2A-4B09-AB84-44FAC5E8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主库发行版本很少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29D042-EE5F-4E42-B0CA-D56C8731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14" y="1690688"/>
            <a:ext cx="8832130" cy="45465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D756D0-3281-48EF-AE7D-2227E3516D80}"/>
              </a:ext>
            </a:extLst>
          </p:cNvPr>
          <p:cNvSpPr txBox="1"/>
          <p:nvPr/>
        </p:nvSpPr>
        <p:spPr>
          <a:xfrm>
            <a:off x="10378912" y="4996206"/>
            <a:ext cx="1621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https://gitee.com/openarkcompiler/OpenArkCompiler/releases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382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E77E3-D025-45D3-98CD-D814C61F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主库部分提交信息过于简略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E27228-17B2-4190-83AB-9D304475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23" y="1432530"/>
            <a:ext cx="7495439" cy="52147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3BCEFD-AC16-4262-A858-95A7AEF82BED}"/>
              </a:ext>
            </a:extLst>
          </p:cNvPr>
          <p:cNvSpPr txBox="1"/>
          <p:nvPr/>
        </p:nvSpPr>
        <p:spPr>
          <a:xfrm>
            <a:off x="9954705" y="4128940"/>
            <a:ext cx="2102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https://gitee.com/openarkcompiler/OpenArkCompiler/commit/bd12e2d5e833680f45a8ef7180e53344f6585d7d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553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20BF0-748C-4B56-9592-3F66BCDB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主库缺乏验证环境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E3A38-4E5E-4611-9FE6-7565D9A4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61" y="1838324"/>
            <a:ext cx="7396653" cy="14368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863F49-685B-4031-A05A-B1F44B4F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42" y="3723685"/>
            <a:ext cx="7754872" cy="20855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E9738D4-E373-4A2F-9789-CC5E758017B4}"/>
              </a:ext>
            </a:extLst>
          </p:cNvPr>
          <p:cNvSpPr txBox="1"/>
          <p:nvPr/>
        </p:nvSpPr>
        <p:spPr>
          <a:xfrm>
            <a:off x="8606672" y="4766480"/>
            <a:ext cx="3318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https://gitee.com/openarkcompiler/OpenArkCompiler/wikis/Pull%20Request%E5%8F%8A%E9%97%A8%E7%A6%81%E6%8C%87%E5%8D%97?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71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98292-9E8D-429F-AE95-C10E0804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孵化器版本关注者较少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15FB0E-BB53-4B90-AE4C-C0AFD9888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65178" cy="17383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84DCE5-F0BF-4401-BE88-A973CF810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24" y="1690688"/>
            <a:ext cx="5015130" cy="1738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F93748-763A-40A4-B847-909A31C2E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5" y="3879419"/>
            <a:ext cx="4892873" cy="17383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3FB5E0-3B93-46D6-A4F4-6023E6C9C428}"/>
              </a:ext>
            </a:extLst>
          </p:cNvPr>
          <p:cNvSpPr txBox="1"/>
          <p:nvPr/>
        </p:nvSpPr>
        <p:spPr>
          <a:xfrm>
            <a:off x="612743" y="6308209"/>
            <a:ext cx="883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https://gitee.com/openarkcompiler-incubator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3DAC85-397B-41DA-8F17-4DE6BE898F04}"/>
              </a:ext>
            </a:extLst>
          </p:cNvPr>
          <p:cNvSpPr txBox="1"/>
          <p:nvPr/>
        </p:nvSpPr>
        <p:spPr>
          <a:xfrm>
            <a:off x="6711885" y="3968685"/>
            <a:ext cx="4641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目前孵化器版本的三个库，累计</a:t>
            </a:r>
            <a:r>
              <a:rPr lang="en-US" altLang="zh-CN" dirty="0"/>
              <a:t>Watch 77</a:t>
            </a:r>
            <a:r>
              <a:rPr lang="zh-CN" altLang="en-US" dirty="0"/>
              <a:t>，</a:t>
            </a:r>
            <a:r>
              <a:rPr lang="en-US" altLang="zh-CN" dirty="0"/>
              <a:t>Star 148</a:t>
            </a:r>
            <a:r>
              <a:rPr lang="zh-CN" altLang="en-US" dirty="0"/>
              <a:t>，</a:t>
            </a:r>
            <a:r>
              <a:rPr lang="en-US" altLang="zh-CN" dirty="0"/>
              <a:t>fork 45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主库版本累计</a:t>
            </a:r>
            <a:r>
              <a:rPr lang="en-US" altLang="zh-CN" dirty="0"/>
              <a:t>Watch 1.4K</a:t>
            </a:r>
            <a:r>
              <a:rPr lang="zh-CN" altLang="en-US" dirty="0"/>
              <a:t>，</a:t>
            </a:r>
            <a:r>
              <a:rPr lang="en-US" altLang="zh-CN" dirty="0"/>
              <a:t>Star 7K</a:t>
            </a:r>
            <a:r>
              <a:rPr lang="zh-CN" altLang="en-US" dirty="0"/>
              <a:t>，</a:t>
            </a:r>
            <a:r>
              <a:rPr lang="en-US" altLang="zh-CN" dirty="0"/>
              <a:t>fork 1.2K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二者比较起来，孵化器版本还需要加大推广力度，吸引更多人参与进来。</a:t>
            </a:r>
          </a:p>
        </p:txBody>
      </p:sp>
    </p:spTree>
    <p:extLst>
      <p:ext uri="{BB962C8B-B14F-4D97-AF65-F5344CB8AC3E}">
        <p14:creationId xmlns:p14="http://schemas.microsoft.com/office/powerpoint/2010/main" val="342786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D115F-938C-41D2-BE5C-F5A501220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8132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方舟编译器与</a:t>
            </a:r>
            <a:r>
              <a:rPr lang="en-US" altLang="zh-CN" dirty="0"/>
              <a:t>Android Runtime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44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852ED-DADF-4168-80C5-6F14AF2E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57" y="190362"/>
            <a:ext cx="10515600" cy="1325563"/>
          </a:xfrm>
        </p:spPr>
        <p:txBody>
          <a:bodyPr/>
          <a:lstStyle/>
          <a:p>
            <a:r>
              <a:rPr lang="zh-CN" altLang="en-US" dirty="0"/>
              <a:t>三种方舟编译器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E7E39AA-0D99-475C-AAB8-27ED64C481A2}"/>
              </a:ext>
            </a:extLst>
          </p:cNvPr>
          <p:cNvSpPr/>
          <p:nvPr/>
        </p:nvSpPr>
        <p:spPr>
          <a:xfrm>
            <a:off x="1046375" y="2799761"/>
            <a:ext cx="1461155" cy="8766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方舟编译器早期版本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B24443-5D94-4F29-A5D1-B856FFBE7F0F}"/>
              </a:ext>
            </a:extLst>
          </p:cNvPr>
          <p:cNvSpPr/>
          <p:nvPr/>
        </p:nvSpPr>
        <p:spPr>
          <a:xfrm>
            <a:off x="6590906" y="1923068"/>
            <a:ext cx="1461155" cy="8766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方舟编译器华为商业版本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E88A371-80C8-46FB-B2A7-3529089D2792}"/>
              </a:ext>
            </a:extLst>
          </p:cNvPr>
          <p:cNvSpPr/>
          <p:nvPr/>
        </p:nvSpPr>
        <p:spPr>
          <a:xfrm>
            <a:off x="6590906" y="3875988"/>
            <a:ext cx="1461155" cy="8766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方舟编译器</a:t>
            </a:r>
            <a:r>
              <a:rPr lang="en-US" altLang="zh-CN" dirty="0" err="1"/>
              <a:t>Futurewei</a:t>
            </a:r>
            <a:r>
              <a:rPr lang="zh-CN" altLang="en-US" dirty="0"/>
              <a:t>版本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74FF52D-8FC2-47E0-B58A-0E41BEB47ACB}"/>
              </a:ext>
            </a:extLst>
          </p:cNvPr>
          <p:cNvSpPr/>
          <p:nvPr/>
        </p:nvSpPr>
        <p:spPr>
          <a:xfrm>
            <a:off x="9439372" y="1923068"/>
            <a:ext cx="1461155" cy="8766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方舟编译器开源社区主库版本</a:t>
            </a:r>
          </a:p>
        </p:txBody>
      </p:sp>
      <p:sp>
        <p:nvSpPr>
          <p:cNvPr id="8" name="流程图: 决策 7">
            <a:extLst>
              <a:ext uri="{FF2B5EF4-FFF2-40B4-BE49-F238E27FC236}">
                <a16:creationId xmlns:a16="http://schemas.microsoft.com/office/drawing/2014/main" id="{2A5FEC9A-3DE2-4E7F-90D6-393FFDE6E0AD}"/>
              </a:ext>
            </a:extLst>
          </p:cNvPr>
          <p:cNvSpPr/>
          <p:nvPr/>
        </p:nvSpPr>
        <p:spPr>
          <a:xfrm>
            <a:off x="3488702" y="2799760"/>
            <a:ext cx="2253006" cy="876693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中美贸易因素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5FCE16D-7C6B-4A17-BC83-3E6415AE7158}"/>
              </a:ext>
            </a:extLst>
          </p:cNvPr>
          <p:cNvSpPr/>
          <p:nvPr/>
        </p:nvSpPr>
        <p:spPr>
          <a:xfrm>
            <a:off x="2507530" y="3139126"/>
            <a:ext cx="981172" cy="194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247887D-6A09-4D13-866F-E237F7BC2089}"/>
              </a:ext>
            </a:extLst>
          </p:cNvPr>
          <p:cNvSpPr/>
          <p:nvPr/>
        </p:nvSpPr>
        <p:spPr>
          <a:xfrm>
            <a:off x="8052061" y="2157559"/>
            <a:ext cx="1387311" cy="373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7C36155-9669-471B-959E-0139F154E480}"/>
              </a:ext>
            </a:extLst>
          </p:cNvPr>
          <p:cNvSpPr/>
          <p:nvPr/>
        </p:nvSpPr>
        <p:spPr>
          <a:xfrm>
            <a:off x="4892511" y="2188197"/>
            <a:ext cx="1698394" cy="34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712BEDFF-771C-4669-ACBA-037BF23E187C}"/>
              </a:ext>
            </a:extLst>
          </p:cNvPr>
          <p:cNvSpPr/>
          <p:nvPr/>
        </p:nvSpPr>
        <p:spPr>
          <a:xfrm>
            <a:off x="4892511" y="4155455"/>
            <a:ext cx="1698394" cy="34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B29136F-5825-44FD-A312-C3B569BCC412}"/>
              </a:ext>
            </a:extLst>
          </p:cNvPr>
          <p:cNvSpPr/>
          <p:nvPr/>
        </p:nvSpPr>
        <p:spPr>
          <a:xfrm rot="16200000">
            <a:off x="4324938" y="2321621"/>
            <a:ext cx="580533" cy="34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F50E2B4A-401D-41FC-8633-8B1F37B04CE2}"/>
              </a:ext>
            </a:extLst>
          </p:cNvPr>
          <p:cNvSpPr/>
          <p:nvPr/>
        </p:nvSpPr>
        <p:spPr>
          <a:xfrm rot="5400000">
            <a:off x="4324938" y="3811693"/>
            <a:ext cx="580533" cy="34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5F545EDE-E2FE-4FB4-98F5-E9F73B342764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rot="5400000" flipH="1" flipV="1">
            <a:off x="9631836" y="3337875"/>
            <a:ext cx="107622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5CC58D1-6DD1-4BFF-B06A-5DA04C764275}"/>
              </a:ext>
            </a:extLst>
          </p:cNvPr>
          <p:cNvSpPr txBox="1"/>
          <p:nvPr/>
        </p:nvSpPr>
        <p:spPr>
          <a:xfrm>
            <a:off x="10408272" y="3236339"/>
            <a:ext cx="121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贡献代码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1BEE66-809F-4350-82E4-FF9A87E56F02}"/>
              </a:ext>
            </a:extLst>
          </p:cNvPr>
          <p:cNvSpPr txBox="1"/>
          <p:nvPr/>
        </p:nvSpPr>
        <p:spPr>
          <a:xfrm>
            <a:off x="8462912" y="1772584"/>
            <a:ext cx="876693" cy="37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开源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63F4E25-182B-4703-8996-C988409667DB}"/>
              </a:ext>
            </a:extLst>
          </p:cNvPr>
          <p:cNvSpPr/>
          <p:nvPr/>
        </p:nvSpPr>
        <p:spPr>
          <a:xfrm>
            <a:off x="9439371" y="3875988"/>
            <a:ext cx="1461156" cy="8766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方舟编译器开源社区孵化器版本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2818D945-33AD-422D-B900-7F7F3A775132}"/>
              </a:ext>
            </a:extLst>
          </p:cNvPr>
          <p:cNvSpPr/>
          <p:nvPr/>
        </p:nvSpPr>
        <p:spPr>
          <a:xfrm>
            <a:off x="8063056" y="4129331"/>
            <a:ext cx="1387311" cy="373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AD4B612-1A5F-4423-95C8-4726ADE05AFD}"/>
              </a:ext>
            </a:extLst>
          </p:cNvPr>
          <p:cNvSpPr txBox="1"/>
          <p:nvPr/>
        </p:nvSpPr>
        <p:spPr>
          <a:xfrm>
            <a:off x="8473907" y="3744356"/>
            <a:ext cx="876693" cy="37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BC5E5A8-AF30-4BE6-B34A-123256142AC4}"/>
              </a:ext>
            </a:extLst>
          </p:cNvPr>
          <p:cNvSpPr/>
          <p:nvPr/>
        </p:nvSpPr>
        <p:spPr>
          <a:xfrm>
            <a:off x="6215403" y="1292445"/>
            <a:ext cx="5138397" cy="20226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6C56CF8-8382-4A5A-AB4B-FC14BCFE0BB1}"/>
              </a:ext>
            </a:extLst>
          </p:cNvPr>
          <p:cNvSpPr/>
          <p:nvPr/>
        </p:nvSpPr>
        <p:spPr>
          <a:xfrm>
            <a:off x="9048944" y="3665972"/>
            <a:ext cx="2253006" cy="1406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DFEA8DA-2B63-4D23-9463-CBAFF9C8057E}"/>
              </a:ext>
            </a:extLst>
          </p:cNvPr>
          <p:cNvSpPr txBox="1"/>
          <p:nvPr/>
        </p:nvSpPr>
        <p:spPr>
          <a:xfrm>
            <a:off x="9802109" y="5180233"/>
            <a:ext cx="121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Maple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1305CD0-3851-4A95-9103-1235EB93F302}"/>
              </a:ext>
            </a:extLst>
          </p:cNvPr>
          <p:cNvSpPr txBox="1"/>
          <p:nvPr/>
        </p:nvSpPr>
        <p:spPr>
          <a:xfrm>
            <a:off x="10364621" y="1053941"/>
            <a:ext cx="146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方舟编译器</a:t>
            </a:r>
          </a:p>
        </p:txBody>
      </p:sp>
    </p:spTree>
    <p:extLst>
      <p:ext uri="{BB962C8B-B14F-4D97-AF65-F5344CB8AC3E}">
        <p14:creationId xmlns:p14="http://schemas.microsoft.com/office/powerpoint/2010/main" val="380117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32608-2554-43B2-9A9A-2F8099F0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方舟编译器的处理过程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9CF839-667E-4C89-AE31-42F2DB26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方舟编译器是为了</a:t>
            </a:r>
            <a:r>
              <a:rPr lang="en-US" altLang="zh-CN" dirty="0"/>
              <a:t>APP</a:t>
            </a:r>
            <a:r>
              <a:rPr lang="zh-CN" altLang="en-US" dirty="0"/>
              <a:t>在</a:t>
            </a:r>
            <a:r>
              <a:rPr lang="en-US" altLang="zh-CN" dirty="0"/>
              <a:t>Android</a:t>
            </a:r>
            <a:r>
              <a:rPr lang="zh-CN" altLang="en-US" dirty="0"/>
              <a:t>的运行提供了另外一套解决方案，区别于原有的</a:t>
            </a:r>
            <a:r>
              <a:rPr lang="en-US" altLang="zh-CN" dirty="0"/>
              <a:t>ART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E2D35C-689E-4374-B8E2-1C4AC2B93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0039"/>
            <a:ext cx="9162855" cy="38061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2177B3-D5B0-4A1E-A311-2F49240BC6DC}"/>
              </a:ext>
            </a:extLst>
          </p:cNvPr>
          <p:cNvSpPr txBox="1"/>
          <p:nvPr/>
        </p:nvSpPr>
        <p:spPr>
          <a:xfrm>
            <a:off x="10223368" y="5108820"/>
            <a:ext cx="1819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https://www.openarkcompiler.cn/document/frameworkDesgin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411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4B9BF-7737-4DDE-BF6C-BD256EB13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 Runtime</a:t>
            </a:r>
            <a:r>
              <a:rPr lang="zh-CN" altLang="en-US" dirty="0"/>
              <a:t>的处理过程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4011D9-703B-4201-8EC8-5EB8650F79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54175"/>
            <a:ext cx="4800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8AA45D-252D-40A5-8077-02B5BA72CFCA}"/>
              </a:ext>
            </a:extLst>
          </p:cNvPr>
          <p:cNvSpPr txBox="1"/>
          <p:nvPr/>
        </p:nvSpPr>
        <p:spPr>
          <a:xfrm>
            <a:off x="7786540" y="5495826"/>
            <a:ext cx="4072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https://source.android.com/devices/tech/dalvik/jit-compiler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348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2B1FA-B3E5-45D1-8E08-4C8392EE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31" y="29480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方舟编译器社区发展现状</a:t>
            </a:r>
          </a:p>
        </p:txBody>
      </p:sp>
    </p:spTree>
    <p:extLst>
      <p:ext uri="{BB962C8B-B14F-4D97-AF65-F5344CB8AC3E}">
        <p14:creationId xmlns:p14="http://schemas.microsoft.com/office/powerpoint/2010/main" val="1042651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7E399-C5BA-463A-BCAC-E07C1AD8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方舟编译器与</a:t>
            </a:r>
            <a:r>
              <a:rPr lang="en-US" altLang="zh-CN" dirty="0"/>
              <a:t>Android Runtime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CE889F9-FE1D-4CD8-95C7-E357EBFDB559}"/>
              </a:ext>
            </a:extLst>
          </p:cNvPr>
          <p:cNvSpPr/>
          <p:nvPr/>
        </p:nvSpPr>
        <p:spPr>
          <a:xfrm>
            <a:off x="1621411" y="2592371"/>
            <a:ext cx="1244338" cy="5938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60615FF-2191-45F5-A0C3-8F834A7378E5}"/>
              </a:ext>
            </a:extLst>
          </p:cNvPr>
          <p:cNvSpPr/>
          <p:nvPr/>
        </p:nvSpPr>
        <p:spPr>
          <a:xfrm>
            <a:off x="1621411" y="4785672"/>
            <a:ext cx="1244338" cy="5938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FD4C26F-7409-4777-A00A-F3D7B0B56261}"/>
              </a:ext>
            </a:extLst>
          </p:cNvPr>
          <p:cNvSpPr/>
          <p:nvPr/>
        </p:nvSpPr>
        <p:spPr>
          <a:xfrm>
            <a:off x="3923122" y="2592370"/>
            <a:ext cx="1244338" cy="5938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方舟编译器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E88F7C8-3040-4EAB-99C3-D149835E8610}"/>
              </a:ext>
            </a:extLst>
          </p:cNvPr>
          <p:cNvSpPr/>
          <p:nvPr/>
        </p:nvSpPr>
        <p:spPr>
          <a:xfrm>
            <a:off x="6224833" y="2592370"/>
            <a:ext cx="1244338" cy="5938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运行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4ACC54-CA37-4A8C-9B13-113551042C67}"/>
              </a:ext>
            </a:extLst>
          </p:cNvPr>
          <p:cNvSpPr/>
          <p:nvPr/>
        </p:nvSpPr>
        <p:spPr>
          <a:xfrm>
            <a:off x="3923122" y="4785673"/>
            <a:ext cx="1244338" cy="5938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Android Runtime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A5583B9-E5F0-48EA-AD0D-05263A2A9082}"/>
              </a:ext>
            </a:extLst>
          </p:cNvPr>
          <p:cNvSpPr/>
          <p:nvPr/>
        </p:nvSpPr>
        <p:spPr>
          <a:xfrm>
            <a:off x="6224833" y="3894840"/>
            <a:ext cx="1244338" cy="5938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直接运行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1DFBCE6-C9BA-4B23-BD5F-D2562B872392}"/>
              </a:ext>
            </a:extLst>
          </p:cNvPr>
          <p:cNvSpPr/>
          <p:nvPr/>
        </p:nvSpPr>
        <p:spPr>
          <a:xfrm>
            <a:off x="6224833" y="4785673"/>
            <a:ext cx="1244338" cy="5938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解释执行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2945258-1184-4DC5-B3A8-A89FC18CCCEB}"/>
              </a:ext>
            </a:extLst>
          </p:cNvPr>
          <p:cNvSpPr/>
          <p:nvPr/>
        </p:nvSpPr>
        <p:spPr>
          <a:xfrm>
            <a:off x="6224833" y="5676506"/>
            <a:ext cx="1244338" cy="5938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JIT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AF9E9E3-CF36-4EC8-8AB5-8C612748FBBE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865749" y="2889315"/>
            <a:ext cx="10573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C4E68D1-4801-4A1F-9A8A-F479D38846B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167460" y="2889315"/>
            <a:ext cx="105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FCF38F1-87EC-452B-A478-EAD80A1FFE23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865749" y="5082617"/>
            <a:ext cx="10573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FF92EB1F-2144-4C27-A327-41AD89690C8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5167460" y="4191785"/>
            <a:ext cx="1057373" cy="890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7C96880F-F2E7-4ED5-ABCD-1BB258F14BC6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5167460" y="5082618"/>
            <a:ext cx="105737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2F6A8636-743C-4859-BEF0-2987603540A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5167460" y="5082618"/>
            <a:ext cx="1057373" cy="890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962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98292-9E8D-429F-AE95-C10E0804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84"/>
            <a:ext cx="10515600" cy="1325563"/>
          </a:xfrm>
        </p:spPr>
        <p:txBody>
          <a:bodyPr/>
          <a:lstStyle/>
          <a:p>
            <a:r>
              <a:rPr lang="en-US" altLang="zh-CN" dirty="0"/>
              <a:t>Maple</a:t>
            </a:r>
            <a:r>
              <a:rPr lang="zh-CN" altLang="en-US" dirty="0"/>
              <a:t>与</a:t>
            </a:r>
            <a:r>
              <a:rPr lang="en-US" altLang="zh-CN" dirty="0"/>
              <a:t>Android Runtime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C7C201-0EC9-41EC-81E1-8CFE230D3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80" y="1317780"/>
            <a:ext cx="7384420" cy="55402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8C24BE-1650-4543-97D8-6FB6B0BC44B5}"/>
              </a:ext>
            </a:extLst>
          </p:cNvPr>
          <p:cNvSpPr txBox="1"/>
          <p:nvPr/>
        </p:nvSpPr>
        <p:spPr>
          <a:xfrm>
            <a:off x="838200" y="5769204"/>
            <a:ext cx="361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图源：叶寒栋</a:t>
            </a:r>
            <a:r>
              <a:rPr lang="en-US" altLang="zh-CN" dirty="0"/>
              <a:t>《Maple Programming System》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8903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D115F-938C-41D2-BE5C-F5A501220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8132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未来工作方向</a:t>
            </a:r>
          </a:p>
        </p:txBody>
      </p:sp>
    </p:spTree>
    <p:extLst>
      <p:ext uri="{BB962C8B-B14F-4D97-AF65-F5344CB8AC3E}">
        <p14:creationId xmlns:p14="http://schemas.microsoft.com/office/powerpoint/2010/main" val="548049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02EC9-90D3-4518-9372-9E8F9A87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年的工作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1C40E-B32E-489E-B2A7-885B85880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图书</a:t>
            </a:r>
            <a:r>
              <a:rPr lang="en-US" altLang="zh-CN" dirty="0"/>
              <a:t>-ART</a:t>
            </a:r>
            <a:r>
              <a:rPr lang="zh-CN" altLang="en-US" dirty="0"/>
              <a:t>源码分析（基于</a:t>
            </a:r>
            <a:r>
              <a:rPr lang="en-US" altLang="zh-CN" dirty="0"/>
              <a:t>Android10.0.0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ART</a:t>
            </a:r>
            <a:r>
              <a:rPr lang="zh-CN" altLang="en-US" dirty="0"/>
              <a:t>的</a:t>
            </a:r>
            <a:r>
              <a:rPr lang="en-US" altLang="zh-CN" dirty="0"/>
              <a:t>RISC-V64</a:t>
            </a:r>
            <a:r>
              <a:rPr lang="zh-CN" altLang="en-US" dirty="0"/>
              <a:t>移植</a:t>
            </a:r>
            <a:endParaRPr lang="en-US" altLang="zh-CN" dirty="0"/>
          </a:p>
          <a:p>
            <a:r>
              <a:rPr lang="zh-CN" altLang="en-US" dirty="0"/>
              <a:t>方舟编译器的</a:t>
            </a:r>
            <a:r>
              <a:rPr lang="en-US" altLang="zh-CN" dirty="0"/>
              <a:t>RISC-V64</a:t>
            </a:r>
            <a:r>
              <a:rPr lang="zh-CN" altLang="en-US" dirty="0"/>
              <a:t>后端</a:t>
            </a:r>
            <a:endParaRPr lang="en-US" altLang="zh-CN" dirty="0"/>
          </a:p>
          <a:p>
            <a:r>
              <a:rPr lang="en-US" altLang="zh-CN" dirty="0"/>
              <a:t>RISC-V</a:t>
            </a:r>
            <a:r>
              <a:rPr lang="zh-CN" altLang="en-US" dirty="0"/>
              <a:t>相关培训工作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894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D115F-938C-41D2-BE5C-F5A501220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8132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43664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8D0BF-F32A-4961-A45D-AE2D8959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方舟编译器的版本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CB22292-D1E7-4145-9A99-38231FA3AB6B}"/>
              </a:ext>
            </a:extLst>
          </p:cNvPr>
          <p:cNvSpPr/>
          <p:nvPr/>
        </p:nvSpPr>
        <p:spPr>
          <a:xfrm>
            <a:off x="838200" y="3429000"/>
            <a:ext cx="3613879" cy="13255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方舟编译器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19CC366-3441-4ED3-9357-F62266793945}"/>
              </a:ext>
            </a:extLst>
          </p:cNvPr>
          <p:cNvSpPr/>
          <p:nvPr/>
        </p:nvSpPr>
        <p:spPr>
          <a:xfrm>
            <a:off x="6656882" y="1437624"/>
            <a:ext cx="3613879" cy="13255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内部商业版本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D439D94-1802-40F1-8B3D-CAFC5351E408}"/>
              </a:ext>
            </a:extLst>
          </p:cNvPr>
          <p:cNvSpPr/>
          <p:nvPr/>
        </p:nvSpPr>
        <p:spPr>
          <a:xfrm>
            <a:off x="6656881" y="3432032"/>
            <a:ext cx="3613879" cy="13255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开源社区主库版本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2330CDD-F23D-4C68-B90E-E4AA38FF95E5}"/>
              </a:ext>
            </a:extLst>
          </p:cNvPr>
          <p:cNvSpPr/>
          <p:nvPr/>
        </p:nvSpPr>
        <p:spPr>
          <a:xfrm>
            <a:off x="6656880" y="5380402"/>
            <a:ext cx="3613879" cy="13255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开源社区孵化器版本（</a:t>
            </a:r>
            <a:r>
              <a:rPr lang="en-US" altLang="zh-CN" sz="3200" dirty="0" err="1"/>
              <a:t>Futurewei</a:t>
            </a:r>
            <a:r>
              <a:rPr lang="zh-CN" altLang="en-US" sz="3200" dirty="0"/>
              <a:t>版）</a:t>
            </a: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B79E245B-556B-4F9A-AE07-E33AF830CF3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52079" y="2100406"/>
            <a:ext cx="2204803" cy="19913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41BD3F5D-468D-42FA-9E67-C6940DDC5E13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452079" y="4091782"/>
            <a:ext cx="2204802" cy="3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453BAAA6-3647-4685-A40C-76CD73A1E19D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452079" y="4091782"/>
            <a:ext cx="2204801" cy="19514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8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852ED-DADF-4168-80C5-6F14AF2E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三种方舟编译器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E7E39AA-0D99-475C-AAB8-27ED64C481A2}"/>
              </a:ext>
            </a:extLst>
          </p:cNvPr>
          <p:cNvSpPr/>
          <p:nvPr/>
        </p:nvSpPr>
        <p:spPr>
          <a:xfrm>
            <a:off x="1046375" y="2799761"/>
            <a:ext cx="1461155" cy="8766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方舟编译器早期版本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B24443-5D94-4F29-A5D1-B856FFBE7F0F}"/>
              </a:ext>
            </a:extLst>
          </p:cNvPr>
          <p:cNvSpPr/>
          <p:nvPr/>
        </p:nvSpPr>
        <p:spPr>
          <a:xfrm>
            <a:off x="6590906" y="1923068"/>
            <a:ext cx="1461155" cy="8766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方舟编译器华为商业版本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E88A371-80C8-46FB-B2A7-3529089D2792}"/>
              </a:ext>
            </a:extLst>
          </p:cNvPr>
          <p:cNvSpPr/>
          <p:nvPr/>
        </p:nvSpPr>
        <p:spPr>
          <a:xfrm>
            <a:off x="6590906" y="3875988"/>
            <a:ext cx="1461155" cy="8766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方舟编译器</a:t>
            </a:r>
            <a:r>
              <a:rPr lang="en-US" altLang="zh-CN" dirty="0" err="1"/>
              <a:t>Futurewei</a:t>
            </a:r>
            <a:r>
              <a:rPr lang="zh-CN" altLang="en-US" dirty="0"/>
              <a:t>版本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74FF52D-8FC2-47E0-B58A-0E41BEB47ACB}"/>
              </a:ext>
            </a:extLst>
          </p:cNvPr>
          <p:cNvSpPr/>
          <p:nvPr/>
        </p:nvSpPr>
        <p:spPr>
          <a:xfrm>
            <a:off x="9439372" y="1923068"/>
            <a:ext cx="1461155" cy="8766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方舟编译器开源社区主库版本</a:t>
            </a:r>
          </a:p>
        </p:txBody>
      </p:sp>
      <p:sp>
        <p:nvSpPr>
          <p:cNvPr id="8" name="流程图: 决策 7">
            <a:extLst>
              <a:ext uri="{FF2B5EF4-FFF2-40B4-BE49-F238E27FC236}">
                <a16:creationId xmlns:a16="http://schemas.microsoft.com/office/drawing/2014/main" id="{2A5FEC9A-3DE2-4E7F-90D6-393FFDE6E0AD}"/>
              </a:ext>
            </a:extLst>
          </p:cNvPr>
          <p:cNvSpPr/>
          <p:nvPr/>
        </p:nvSpPr>
        <p:spPr>
          <a:xfrm>
            <a:off x="3488702" y="2799760"/>
            <a:ext cx="2253006" cy="876693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中美贸易因素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5FCE16D-7C6B-4A17-BC83-3E6415AE7158}"/>
              </a:ext>
            </a:extLst>
          </p:cNvPr>
          <p:cNvSpPr/>
          <p:nvPr/>
        </p:nvSpPr>
        <p:spPr>
          <a:xfrm>
            <a:off x="2507530" y="3139126"/>
            <a:ext cx="981172" cy="194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247887D-6A09-4D13-866F-E237F7BC2089}"/>
              </a:ext>
            </a:extLst>
          </p:cNvPr>
          <p:cNvSpPr/>
          <p:nvPr/>
        </p:nvSpPr>
        <p:spPr>
          <a:xfrm>
            <a:off x="8052061" y="2157559"/>
            <a:ext cx="1387311" cy="373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7C36155-9669-471B-959E-0139F154E480}"/>
              </a:ext>
            </a:extLst>
          </p:cNvPr>
          <p:cNvSpPr/>
          <p:nvPr/>
        </p:nvSpPr>
        <p:spPr>
          <a:xfrm>
            <a:off x="4892511" y="2188197"/>
            <a:ext cx="1698394" cy="34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712BEDFF-771C-4669-ACBA-037BF23E187C}"/>
              </a:ext>
            </a:extLst>
          </p:cNvPr>
          <p:cNvSpPr/>
          <p:nvPr/>
        </p:nvSpPr>
        <p:spPr>
          <a:xfrm>
            <a:off x="4892511" y="4155455"/>
            <a:ext cx="1698394" cy="34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B29136F-5825-44FD-A312-C3B569BCC412}"/>
              </a:ext>
            </a:extLst>
          </p:cNvPr>
          <p:cNvSpPr/>
          <p:nvPr/>
        </p:nvSpPr>
        <p:spPr>
          <a:xfrm rot="16200000">
            <a:off x="4324938" y="2321621"/>
            <a:ext cx="580533" cy="34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F50E2B4A-401D-41FC-8633-8B1F37B04CE2}"/>
              </a:ext>
            </a:extLst>
          </p:cNvPr>
          <p:cNvSpPr/>
          <p:nvPr/>
        </p:nvSpPr>
        <p:spPr>
          <a:xfrm rot="5400000">
            <a:off x="4324938" y="3811693"/>
            <a:ext cx="580533" cy="34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5F545EDE-E2FE-4FB4-98F5-E9F73B342764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rot="5400000" flipH="1" flipV="1">
            <a:off x="9631836" y="3337875"/>
            <a:ext cx="107622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5CC58D1-6DD1-4BFF-B06A-5DA04C764275}"/>
              </a:ext>
            </a:extLst>
          </p:cNvPr>
          <p:cNvSpPr txBox="1"/>
          <p:nvPr/>
        </p:nvSpPr>
        <p:spPr>
          <a:xfrm>
            <a:off x="10408272" y="3236339"/>
            <a:ext cx="121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贡献代码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1BEE66-809F-4350-82E4-FF9A87E56F02}"/>
              </a:ext>
            </a:extLst>
          </p:cNvPr>
          <p:cNvSpPr txBox="1"/>
          <p:nvPr/>
        </p:nvSpPr>
        <p:spPr>
          <a:xfrm>
            <a:off x="8462912" y="1772584"/>
            <a:ext cx="876693" cy="37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开源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63F4E25-182B-4703-8996-C988409667DB}"/>
              </a:ext>
            </a:extLst>
          </p:cNvPr>
          <p:cNvSpPr/>
          <p:nvPr/>
        </p:nvSpPr>
        <p:spPr>
          <a:xfrm>
            <a:off x="9439371" y="3875988"/>
            <a:ext cx="1461156" cy="8766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方舟编译器开源社区孵化器版本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2818D945-33AD-422D-B900-7F7F3A775132}"/>
              </a:ext>
            </a:extLst>
          </p:cNvPr>
          <p:cNvSpPr/>
          <p:nvPr/>
        </p:nvSpPr>
        <p:spPr>
          <a:xfrm>
            <a:off x="8063056" y="4129331"/>
            <a:ext cx="1387311" cy="373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AD4B612-1A5F-4423-95C8-4726ADE05AFD}"/>
              </a:ext>
            </a:extLst>
          </p:cNvPr>
          <p:cNvSpPr txBox="1"/>
          <p:nvPr/>
        </p:nvSpPr>
        <p:spPr>
          <a:xfrm>
            <a:off x="8473907" y="3744356"/>
            <a:ext cx="876693" cy="37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开源</a:t>
            </a:r>
          </a:p>
        </p:txBody>
      </p:sp>
    </p:spTree>
    <p:extLst>
      <p:ext uri="{BB962C8B-B14F-4D97-AF65-F5344CB8AC3E}">
        <p14:creationId xmlns:p14="http://schemas.microsoft.com/office/powerpoint/2010/main" val="108757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D6628-C16F-4893-B931-F489EFD8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内部商业版本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5E9982-E2E7-46F9-B2B4-85364DB0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00" y="1633199"/>
            <a:ext cx="3917194" cy="4859676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3C17093-BE7D-4550-91F8-8B12AE3FC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753" y="1627062"/>
            <a:ext cx="5584596" cy="433067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新浪新闻极速版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2400" i="0" u="none" strike="noStrike" dirty="0">
                <a:effectLst/>
                <a:latin typeface="-apple-system"/>
                <a:hlinkClick r:id="rId3"/>
              </a:rPr>
              <a:t>年轻人啊不要熬夜</a:t>
            </a:r>
            <a:r>
              <a:rPr lang="zh-CN" altLang="en-US" sz="2400" i="0" u="none" strike="noStrike" dirty="0">
                <a:effectLst/>
                <a:latin typeface="-apple-system"/>
              </a:rPr>
              <a:t>：</a:t>
            </a:r>
            <a:r>
              <a:rPr lang="zh-CN" altLang="en-US" sz="2400" i="0" dirty="0">
                <a:solidFill>
                  <a:srgbClr val="121212"/>
                </a:solidFill>
                <a:effectLst/>
                <a:latin typeface="-apple-system"/>
              </a:rPr>
              <a:t>在危险的边缘试探</a:t>
            </a:r>
            <a:r>
              <a:rPr lang="en-US" altLang="zh-CN" sz="2400" i="0" dirty="0">
                <a:solidFill>
                  <a:srgbClr val="121212"/>
                </a:solidFill>
                <a:effectLst/>
                <a:latin typeface="-apple-system"/>
              </a:rPr>
              <a:t>——</a:t>
            </a:r>
            <a:r>
              <a:rPr lang="zh-CN" altLang="en-US" sz="2400" i="0" dirty="0">
                <a:solidFill>
                  <a:srgbClr val="121212"/>
                </a:solidFill>
                <a:effectLst/>
                <a:latin typeface="-apple-system"/>
              </a:rPr>
              <a:t>方舟编译器环境支持的新浪新闻极速版</a:t>
            </a:r>
            <a:r>
              <a:rPr lang="en-US" altLang="zh-CN" sz="2400" i="0" dirty="0">
                <a:solidFill>
                  <a:srgbClr val="121212"/>
                </a:solidFill>
                <a:effectLst/>
                <a:latin typeface="-apple-system"/>
              </a:rPr>
              <a:t>APP</a:t>
            </a:r>
            <a:r>
              <a:rPr lang="zh-CN" altLang="en-US" sz="2400" i="0" dirty="0">
                <a:solidFill>
                  <a:srgbClr val="121212"/>
                </a:solidFill>
                <a:effectLst/>
                <a:latin typeface="-apple-system"/>
              </a:rPr>
              <a:t>分析</a:t>
            </a:r>
            <a:endParaRPr lang="en-US" altLang="zh-CN" sz="240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zh-CN" sz="2400" i="0" dirty="0">
                <a:solidFill>
                  <a:srgbClr val="121212"/>
                </a:solidFill>
                <a:effectLst/>
                <a:latin typeface="-apple-system"/>
              </a:rPr>
              <a:t> https://zhuanlan.zhihu.com/p/154438363 </a:t>
            </a:r>
            <a:endParaRPr lang="zh-CN" altLang="en-US" sz="240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中国建设银行</a:t>
            </a:r>
            <a:r>
              <a:rPr lang="en-US" altLang="zh-CN" dirty="0"/>
              <a:t>APP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2400" i="0" u="none" strike="noStrike" dirty="0">
                <a:effectLst/>
                <a:latin typeface="-apple-system"/>
                <a:hlinkClick r:id="rId3"/>
              </a:rPr>
              <a:t>年轻人啊不要熬夜</a:t>
            </a:r>
            <a:r>
              <a:rPr lang="zh-CN" altLang="en-US" sz="2400" i="0" u="none" strike="noStrike" dirty="0">
                <a:effectLst/>
                <a:latin typeface="-apple-system"/>
              </a:rPr>
              <a:t>：</a:t>
            </a:r>
            <a:r>
              <a:rPr lang="zh-CN" altLang="en-US" sz="2400" i="0" dirty="0">
                <a:solidFill>
                  <a:srgbClr val="121212"/>
                </a:solidFill>
                <a:effectLst/>
                <a:latin typeface="-apple-system"/>
              </a:rPr>
              <a:t>道路千万条，安全第一条</a:t>
            </a:r>
            <a:r>
              <a:rPr lang="en-US" altLang="zh-CN" sz="2400" i="0" dirty="0">
                <a:solidFill>
                  <a:srgbClr val="121212"/>
                </a:solidFill>
                <a:effectLst/>
                <a:latin typeface="-apple-system"/>
              </a:rPr>
              <a:t>——</a:t>
            </a:r>
            <a:r>
              <a:rPr lang="zh-CN" altLang="en-US" sz="2400" i="0" dirty="0">
                <a:solidFill>
                  <a:srgbClr val="121212"/>
                </a:solidFill>
                <a:effectLst/>
                <a:latin typeface="-apple-system"/>
              </a:rPr>
              <a:t>方舟编译器环境支持的中国建设银行</a:t>
            </a:r>
            <a:r>
              <a:rPr lang="en-US" altLang="zh-CN" sz="2400" i="0" dirty="0">
                <a:solidFill>
                  <a:srgbClr val="121212"/>
                </a:solidFill>
                <a:effectLst/>
                <a:latin typeface="-apple-system"/>
              </a:rPr>
              <a:t>APP</a:t>
            </a:r>
            <a:r>
              <a:rPr lang="zh-CN" altLang="en-US" sz="2400" i="0" dirty="0">
                <a:solidFill>
                  <a:srgbClr val="121212"/>
                </a:solidFill>
                <a:effectLst/>
                <a:latin typeface="-apple-system"/>
              </a:rPr>
              <a:t>分析 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altLang="zh-CN" sz="2400" i="0" dirty="0">
                <a:solidFill>
                  <a:srgbClr val="121212"/>
                </a:solidFill>
                <a:effectLst/>
                <a:latin typeface="-apple-system"/>
              </a:rPr>
              <a:t>https://zhuanlan.zhihu.com/p/157219747 </a:t>
            </a:r>
            <a:endParaRPr lang="zh-CN" altLang="en-US" sz="240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DA7279F-8C51-45DA-962A-8BE476C0DC80}"/>
              </a:ext>
            </a:extLst>
          </p:cNvPr>
          <p:cNvSpPr/>
          <p:nvPr/>
        </p:nvSpPr>
        <p:spPr>
          <a:xfrm>
            <a:off x="2469823" y="6052008"/>
            <a:ext cx="499620" cy="4408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54420D1-C8E4-42F5-9CE6-6AB56A150FA8}"/>
              </a:ext>
            </a:extLst>
          </p:cNvPr>
          <p:cNvSpPr/>
          <p:nvPr/>
        </p:nvSpPr>
        <p:spPr>
          <a:xfrm>
            <a:off x="3103597" y="1905785"/>
            <a:ext cx="499620" cy="4408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87A184-5FFC-4AD2-82A3-B58C98AA38F9}"/>
              </a:ext>
            </a:extLst>
          </p:cNvPr>
          <p:cNvSpPr txBox="1"/>
          <p:nvPr/>
        </p:nvSpPr>
        <p:spPr>
          <a:xfrm>
            <a:off x="3915267" y="6334812"/>
            <a:ext cx="642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 https://www.openarkcompiler.cn/home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24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98292-9E8D-429F-AE95-C10E0804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开源社区主库版本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8F97C5-936F-4B32-8D3F-AFE87937B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89" y="2631839"/>
            <a:ext cx="11389021" cy="20329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37387B-D781-4F53-920D-32D45D1838F4}"/>
              </a:ext>
            </a:extLst>
          </p:cNvPr>
          <p:cNvSpPr txBox="1"/>
          <p:nvPr/>
        </p:nvSpPr>
        <p:spPr>
          <a:xfrm>
            <a:off x="5608948" y="6193410"/>
            <a:ext cx="637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 https://gitee.com/openarkcompiler/OpenArkCompiler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06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98292-9E8D-429F-AE95-C10E0804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开源社区主库版本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D322CF-AD91-4159-922E-081E5E41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53" y="1962482"/>
            <a:ext cx="7465038" cy="45027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F08706-C5EF-441F-8D59-48236001BB07}"/>
              </a:ext>
            </a:extLst>
          </p:cNvPr>
          <p:cNvSpPr txBox="1"/>
          <p:nvPr/>
        </p:nvSpPr>
        <p:spPr>
          <a:xfrm>
            <a:off x="8983744" y="4841680"/>
            <a:ext cx="2978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</a:t>
            </a:r>
            <a:r>
              <a:rPr lang="en-US" altLang="zh-CN" dirty="0"/>
              <a:t>https://gitee.com/openarkcompiler/OpenArkCompiler/commit/89612b8bb162a79707b2ebbf85041135f5b8af67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58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98292-9E8D-429F-AE95-C10E0804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开源社区孵化器版本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C7C201-0EC9-41EC-81E1-8CFE230D3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80" y="1317780"/>
            <a:ext cx="7384420" cy="55402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8C24BE-1650-4543-97D8-6FB6B0BC44B5}"/>
              </a:ext>
            </a:extLst>
          </p:cNvPr>
          <p:cNvSpPr txBox="1"/>
          <p:nvPr/>
        </p:nvSpPr>
        <p:spPr>
          <a:xfrm>
            <a:off x="838200" y="5769204"/>
            <a:ext cx="361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图源：叶寒栋</a:t>
            </a:r>
            <a:r>
              <a:rPr lang="en-US" altLang="zh-CN" dirty="0"/>
              <a:t>《Maple Programming System》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137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952</Words>
  <Application>Microsoft Office PowerPoint</Application>
  <PresentationFormat>宽屏</PresentationFormat>
  <Paragraphs>133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-apple-system</vt:lpstr>
      <vt:lpstr>等线</vt:lpstr>
      <vt:lpstr>等线 Light</vt:lpstr>
      <vt:lpstr>Arial</vt:lpstr>
      <vt:lpstr>Times New Roman</vt:lpstr>
      <vt:lpstr>Office 主题​​</vt:lpstr>
      <vt:lpstr>方舟编译器与Android Runtime</vt:lpstr>
      <vt:lpstr>目录</vt:lpstr>
      <vt:lpstr>方舟编译器社区发展现状</vt:lpstr>
      <vt:lpstr>方舟编译器的版本</vt:lpstr>
      <vt:lpstr>三种方舟编译器</vt:lpstr>
      <vt:lpstr>内部商业版本</vt:lpstr>
      <vt:lpstr>开源社区主库版本</vt:lpstr>
      <vt:lpstr>开源社区主库版本</vt:lpstr>
      <vt:lpstr>开源社区孵化器版本</vt:lpstr>
      <vt:lpstr>开源社区孵化器版本</vt:lpstr>
      <vt:lpstr>开源社区孵化器版本</vt:lpstr>
      <vt:lpstr>PLCT实验室在方舟编译器社区的贡献（2020）</vt:lpstr>
      <vt:lpstr>方舟编译器代码贡献</vt:lpstr>
      <vt:lpstr>方舟编译器图书</vt:lpstr>
      <vt:lpstr>方舟编译器邮件列表</vt:lpstr>
      <vt:lpstr>方舟编译器周报</vt:lpstr>
      <vt:lpstr>方舟编译器技术分析短视频</vt:lpstr>
      <vt:lpstr>社区会议</vt:lpstr>
      <vt:lpstr>社区会议会议纪要-个人版</vt:lpstr>
      <vt:lpstr>方舟编译器社区存在的问题</vt:lpstr>
      <vt:lpstr>主库运行时开源问题</vt:lpstr>
      <vt:lpstr>主库发行版本很少</vt:lpstr>
      <vt:lpstr>主库部分提交信息过于简略</vt:lpstr>
      <vt:lpstr>主库缺乏验证环境</vt:lpstr>
      <vt:lpstr>孵化器版本关注者较少</vt:lpstr>
      <vt:lpstr>方舟编译器与Android Runtime</vt:lpstr>
      <vt:lpstr>三种方舟编译器</vt:lpstr>
      <vt:lpstr>方舟编译器的处理过程</vt:lpstr>
      <vt:lpstr>Android Runtime的处理过程</vt:lpstr>
      <vt:lpstr>方舟编译器与Android Runtime</vt:lpstr>
      <vt:lpstr>Maple与Android Runtime</vt:lpstr>
      <vt:lpstr>未来工作方向</vt:lpstr>
      <vt:lpstr>2021年的工作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方舟编译器与Android Runtime</dc:title>
  <dc:creator>snsn19840203@163.com</dc:creator>
  <cp:lastModifiedBy>snsn19840203@163.com</cp:lastModifiedBy>
  <cp:revision>37</cp:revision>
  <dcterms:created xsi:type="dcterms:W3CDTF">2020-11-27T11:17:08Z</dcterms:created>
  <dcterms:modified xsi:type="dcterms:W3CDTF">2020-12-01T08:46:39Z</dcterms:modified>
</cp:coreProperties>
</file>